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8E377AD0-7420-4A1B-B4E9-AA8AB56329A1}" type="datetimeFigureOut">
              <a:rPr lang="tr-TR" smtClean="0"/>
              <a:t>1.08.2017</a:t>
            </a:fld>
            <a:endParaRPr lang="tr-TR"/>
          </a:p>
        </p:txBody>
      </p:sp>
      <p:sp>
        <p:nvSpPr>
          <p:cNvPr id="4" name="Altbilgi Yer Tutucusu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B0F33D47-6B6F-4D11-AC55-CC8DED6DEDA8}" type="slidenum">
              <a:rPr lang="tr-TR" smtClean="0"/>
              <a:t>‹#›</a:t>
            </a:fld>
            <a:endParaRPr lang="tr-TR"/>
          </a:p>
        </p:txBody>
      </p:sp>
    </p:spTree>
    <p:extLst>
      <p:ext uri="{BB962C8B-B14F-4D97-AF65-F5344CB8AC3E}">
        <p14:creationId xmlns:p14="http://schemas.microsoft.com/office/powerpoint/2010/main" val="21030803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4C86F63-A806-4049-B515-DADFE49AC0A2}" type="datetimeFigureOut">
              <a:rPr lang="tr-TR" smtClean="0"/>
              <a:t>1.08.2017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AF74E0-29AB-446E-9874-5A5F2854E9F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4C86F63-A806-4049-B515-DADFE49AC0A2}" type="datetimeFigureOut">
              <a:rPr lang="tr-TR" smtClean="0"/>
              <a:t>1.08.2017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AF74E0-29AB-446E-9874-5A5F2854E9F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4C86F63-A806-4049-B515-DADFE49AC0A2}" type="datetimeFigureOut">
              <a:rPr lang="tr-TR" smtClean="0"/>
              <a:t>1.08.2017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AF74E0-29AB-446E-9874-5A5F2854E9F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4C86F63-A806-4049-B515-DADFE49AC0A2}" type="datetimeFigureOut">
              <a:rPr lang="tr-TR" smtClean="0"/>
              <a:t>1.08.2017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AF74E0-29AB-446E-9874-5A5F2854E9F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4C86F63-A806-4049-B515-DADFE49AC0A2}" type="datetimeFigureOut">
              <a:rPr lang="tr-TR" smtClean="0"/>
              <a:t>1.08.2017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AF74E0-29AB-446E-9874-5A5F2854E9F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4C86F63-A806-4049-B515-DADFE49AC0A2}" type="datetimeFigureOut">
              <a:rPr lang="tr-TR" smtClean="0"/>
              <a:t>1.08.2017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FAF74E0-29AB-446E-9874-5A5F2854E9F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54C86F63-A806-4049-B515-DADFE49AC0A2}" type="datetimeFigureOut">
              <a:rPr lang="tr-TR" smtClean="0"/>
              <a:t>1.08.2017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FAF74E0-29AB-446E-9874-5A5F2854E9F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4C86F63-A806-4049-B515-DADFE49AC0A2}" type="datetimeFigureOut">
              <a:rPr lang="tr-TR" smtClean="0"/>
              <a:t>1.08.2017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FAF74E0-29AB-446E-9874-5A5F2854E9F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86F63-A806-4049-B515-DADFE49AC0A2}" type="datetimeFigureOut">
              <a:rPr lang="tr-TR" smtClean="0"/>
              <a:t>1.08.2017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FAF74E0-29AB-446E-9874-5A5F2854E9F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4C86F63-A806-4049-B515-DADFE49AC0A2}" type="datetimeFigureOut">
              <a:rPr lang="tr-TR" smtClean="0"/>
              <a:t>1.08.2017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FAF74E0-29AB-446E-9874-5A5F2854E9F2}"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54C86F63-A806-4049-B515-DADFE49AC0A2}" type="datetimeFigureOut">
              <a:rPr lang="tr-TR" smtClean="0"/>
              <a:t>1.08.2017</a:t>
            </a:fld>
            <a:endParaRPr lang="tr-TR"/>
          </a:p>
        </p:txBody>
      </p:sp>
      <p:sp>
        <p:nvSpPr>
          <p:cNvPr id="9" name="Slide Number Placeholder 8"/>
          <p:cNvSpPr>
            <a:spLocks noGrp="1"/>
          </p:cNvSpPr>
          <p:nvPr>
            <p:ph type="sldNum" sz="quarter" idx="11"/>
          </p:nvPr>
        </p:nvSpPr>
        <p:spPr/>
        <p:txBody>
          <a:bodyPr/>
          <a:lstStyle/>
          <a:p>
            <a:fld id="{4FAF74E0-29AB-446E-9874-5A5F2854E9F2}"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FAF74E0-29AB-446E-9874-5A5F2854E9F2}"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4C86F63-A806-4049-B515-DADFE49AC0A2}" type="datetimeFigureOut">
              <a:rPr lang="tr-TR" smtClean="0"/>
              <a:t>1.08.2017</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2348880"/>
            <a:ext cx="7831832" cy="2520280"/>
          </a:xfrm>
        </p:spPr>
        <p:txBody>
          <a:bodyPr/>
          <a:lstStyle/>
          <a:p>
            <a:pPr algn="ctr"/>
            <a:r>
              <a:rPr lang="tr-TR" b="1" dirty="0" smtClean="0"/>
              <a:t>OKUL/KURUM RİSK DEĞERLENDİRME VERİ GİRİŞLERİ</a:t>
            </a:r>
            <a:endParaRPr lang="tr-TR" b="1" dirty="0"/>
          </a:p>
        </p:txBody>
      </p:sp>
    </p:spTree>
    <p:extLst>
      <p:ext uri="{BB962C8B-B14F-4D97-AF65-F5344CB8AC3E}">
        <p14:creationId xmlns:p14="http://schemas.microsoft.com/office/powerpoint/2010/main" val="740615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BİLGİ SAHİBİ ÇALIŞAN</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sz="3200" dirty="0" smtClean="0"/>
              <a:t>İşyerindeki bütün birimleri temsil edecek şekilde belirlenen ve işyerinde yürütülen çalışmalar, mevcut veya muhtemel tehlike kaynakları ile riskler konusundan bilgi sahibi çalışan/çalışanlar</a:t>
            </a:r>
            <a:endParaRPr lang="tr-TR" sz="3200" dirty="0"/>
          </a:p>
        </p:txBody>
      </p:sp>
    </p:spTree>
    <p:extLst>
      <p:ext uri="{BB962C8B-B14F-4D97-AF65-F5344CB8AC3E}">
        <p14:creationId xmlns:p14="http://schemas.microsoft.com/office/powerpoint/2010/main" val="2090402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DESTEK ELEMANI</a:t>
            </a:r>
            <a:endParaRPr lang="tr-TR" dirty="0"/>
          </a:p>
        </p:txBody>
      </p:sp>
      <p:sp>
        <p:nvSpPr>
          <p:cNvPr id="3" name="İçerik Yer Tutucusu 2"/>
          <p:cNvSpPr>
            <a:spLocks noGrp="1"/>
          </p:cNvSpPr>
          <p:nvPr>
            <p:ph idx="1"/>
          </p:nvPr>
        </p:nvSpPr>
        <p:spPr/>
        <p:txBody>
          <a:bodyPr/>
          <a:lstStyle/>
          <a:p>
            <a:r>
              <a:rPr lang="tr-TR" sz="2800" b="1" dirty="0" smtClean="0"/>
              <a:t> Yangın </a:t>
            </a:r>
          </a:p>
          <a:p>
            <a:r>
              <a:rPr lang="tr-TR" sz="2800" b="1" dirty="0" smtClean="0"/>
              <a:t>Arama kurtarma</a:t>
            </a:r>
          </a:p>
          <a:p>
            <a:r>
              <a:rPr lang="tr-TR" sz="2800" b="1" dirty="0" smtClean="0"/>
              <a:t>Tahliye</a:t>
            </a:r>
          </a:p>
          <a:p>
            <a:r>
              <a:rPr lang="tr-TR" sz="2800" b="1" dirty="0" smtClean="0"/>
              <a:t>İlkyardım </a:t>
            </a:r>
          </a:p>
          <a:p>
            <a:pPr marL="114300" indent="0">
              <a:buNone/>
            </a:pPr>
            <a:endParaRPr lang="tr-TR" dirty="0" smtClean="0"/>
          </a:p>
          <a:p>
            <a:pPr marL="114300" indent="0">
              <a:buNone/>
            </a:pPr>
            <a:r>
              <a:rPr lang="tr-TR" dirty="0" smtClean="0"/>
              <a:t>Ekibinde görevlendirilen personel</a:t>
            </a:r>
            <a:endParaRPr lang="tr-TR" dirty="0"/>
          </a:p>
        </p:txBody>
      </p:sp>
    </p:spTree>
    <p:extLst>
      <p:ext uri="{BB962C8B-B14F-4D97-AF65-F5344CB8AC3E}">
        <p14:creationId xmlns:p14="http://schemas.microsoft.com/office/powerpoint/2010/main" val="584100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16632"/>
            <a:ext cx="8208912" cy="6480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7714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026" y="116632"/>
            <a:ext cx="8356398"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şağı Ok 3"/>
          <p:cNvSpPr/>
          <p:nvPr/>
        </p:nvSpPr>
        <p:spPr>
          <a:xfrm>
            <a:off x="1691680" y="1844824"/>
            <a:ext cx="64807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51581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16632"/>
            <a:ext cx="7609656" cy="640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ağ Ok 3"/>
          <p:cNvSpPr/>
          <p:nvPr/>
        </p:nvSpPr>
        <p:spPr>
          <a:xfrm>
            <a:off x="323528" y="1844824"/>
            <a:ext cx="108012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81325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91" y="548680"/>
            <a:ext cx="7742233" cy="6120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ağ Ok 1"/>
          <p:cNvSpPr/>
          <p:nvPr/>
        </p:nvSpPr>
        <p:spPr>
          <a:xfrm>
            <a:off x="107504" y="2024100"/>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87990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88640"/>
            <a:ext cx="8064895" cy="6480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ağ Ok 1"/>
          <p:cNvSpPr/>
          <p:nvPr/>
        </p:nvSpPr>
        <p:spPr>
          <a:xfrm>
            <a:off x="0" y="1052736"/>
            <a:ext cx="75557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Sağ Ok 2"/>
          <p:cNvSpPr/>
          <p:nvPr/>
        </p:nvSpPr>
        <p:spPr>
          <a:xfrm>
            <a:off x="0" y="1484784"/>
            <a:ext cx="75557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Sağ Ok 3"/>
          <p:cNvSpPr/>
          <p:nvPr/>
        </p:nvSpPr>
        <p:spPr>
          <a:xfrm>
            <a:off x="251521" y="3140968"/>
            <a:ext cx="504055"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3715" y="5157192"/>
            <a:ext cx="75557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0" y="5589240"/>
            <a:ext cx="75557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41672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80728"/>
            <a:ext cx="7440885" cy="5460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ağ Ok 1"/>
          <p:cNvSpPr/>
          <p:nvPr/>
        </p:nvSpPr>
        <p:spPr>
          <a:xfrm>
            <a:off x="395536" y="3822049"/>
            <a:ext cx="864096" cy="2220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Sağ Ok 3"/>
          <p:cNvSpPr/>
          <p:nvPr/>
        </p:nvSpPr>
        <p:spPr>
          <a:xfrm>
            <a:off x="395536" y="5013176"/>
            <a:ext cx="864096" cy="2220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56445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8720"/>
            <a:ext cx="8388424"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ağ Ok 1"/>
          <p:cNvSpPr/>
          <p:nvPr/>
        </p:nvSpPr>
        <p:spPr>
          <a:xfrm>
            <a:off x="1763688" y="4869160"/>
            <a:ext cx="86409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Sağ Ok 3"/>
          <p:cNvSpPr/>
          <p:nvPr/>
        </p:nvSpPr>
        <p:spPr>
          <a:xfrm>
            <a:off x="1916088" y="5805264"/>
            <a:ext cx="86409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16202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692696"/>
            <a:ext cx="6840760" cy="1762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Metin kutusu 1"/>
          <p:cNvSpPr txBox="1"/>
          <p:nvPr/>
        </p:nvSpPr>
        <p:spPr>
          <a:xfrm>
            <a:off x="251520" y="2455467"/>
            <a:ext cx="7920880" cy="2308324"/>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t>Tüm veriler girildikten sonra </a:t>
            </a:r>
            <a:r>
              <a:rPr lang="tr-TR" sz="2400" dirty="0" smtClean="0">
                <a:solidFill>
                  <a:srgbClr val="FF0000"/>
                </a:solidFill>
              </a:rPr>
              <a:t>KAYDET</a:t>
            </a:r>
            <a:r>
              <a:rPr lang="tr-TR" sz="2400" dirty="0" smtClean="0"/>
              <a:t> ‘</a:t>
            </a:r>
            <a:r>
              <a:rPr lang="tr-TR" sz="2400" dirty="0" err="1" smtClean="0"/>
              <a:t>ebasılır.Kaydet</a:t>
            </a:r>
            <a:r>
              <a:rPr lang="tr-TR" sz="2400" dirty="0" smtClean="0"/>
              <a:t> butonuna veriler girildikten sonra geri dönüş imkanı </a:t>
            </a:r>
            <a:r>
              <a:rPr lang="tr-TR" sz="2400" dirty="0" err="1" smtClean="0"/>
              <a:t>yoktur.Bu</a:t>
            </a:r>
            <a:r>
              <a:rPr lang="tr-TR" sz="2400" dirty="0" smtClean="0"/>
              <a:t> yüzden veri girişi kontrol edilerek kaydet’ basılmalıdır. </a:t>
            </a:r>
          </a:p>
          <a:p>
            <a:endParaRPr lang="tr-TR" sz="2400" dirty="0"/>
          </a:p>
          <a:p>
            <a:pPr marL="342900" indent="-342900">
              <a:buFont typeface="Wingdings" panose="05000000000000000000" pitchFamily="2" charset="2"/>
              <a:buChar char="Ø"/>
            </a:pPr>
            <a:r>
              <a:rPr lang="tr-TR" sz="2400" dirty="0" smtClean="0">
                <a:solidFill>
                  <a:srgbClr val="FF0000"/>
                </a:solidFill>
              </a:rPr>
              <a:t>YENİ</a:t>
            </a:r>
            <a:r>
              <a:rPr lang="tr-TR" sz="2400" dirty="0" smtClean="0"/>
              <a:t> tuşuna basılarak farklı verilerin girilmesi sağlanır.</a:t>
            </a:r>
          </a:p>
        </p:txBody>
      </p:sp>
    </p:spTree>
    <p:extLst>
      <p:ext uri="{BB962C8B-B14F-4D97-AF65-F5344CB8AC3E}">
        <p14:creationId xmlns:p14="http://schemas.microsoft.com/office/powerpoint/2010/main" val="1287741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685801"/>
            <a:ext cx="8352928" cy="5623519"/>
          </a:xfrm>
        </p:spPr>
        <p:txBody>
          <a:bodyPr>
            <a:normAutofit/>
          </a:bodyPr>
          <a:lstStyle/>
          <a:p>
            <a:pPr marL="18288" indent="0">
              <a:buNone/>
            </a:pPr>
            <a:r>
              <a:rPr lang="tr-TR" dirty="0" smtClean="0"/>
              <a:t>Okul ve kurumlarımızın çalışma ortamında bulunan </a:t>
            </a:r>
          </a:p>
          <a:p>
            <a:r>
              <a:rPr lang="tr-TR" dirty="0" smtClean="0"/>
              <a:t>fiziksel,</a:t>
            </a:r>
          </a:p>
          <a:p>
            <a:r>
              <a:rPr lang="tr-TR" dirty="0" smtClean="0"/>
              <a:t> kimyasal, </a:t>
            </a:r>
          </a:p>
          <a:p>
            <a:r>
              <a:rPr lang="tr-TR" dirty="0" smtClean="0"/>
              <a:t>biyolojik,</a:t>
            </a:r>
          </a:p>
          <a:p>
            <a:r>
              <a:rPr lang="tr-TR" dirty="0" smtClean="0"/>
              <a:t> ergonomik ve </a:t>
            </a:r>
          </a:p>
          <a:p>
            <a:r>
              <a:rPr lang="tr-TR" dirty="0" err="1" smtClean="0"/>
              <a:t>psikososyal</a:t>
            </a:r>
            <a:r>
              <a:rPr lang="tr-TR" dirty="0" smtClean="0"/>
              <a:t> </a:t>
            </a:r>
          </a:p>
          <a:p>
            <a:pPr marL="18288" indent="0">
              <a:buNone/>
            </a:pPr>
            <a:r>
              <a:rPr lang="tr-TR" dirty="0" smtClean="0"/>
              <a:t>tehlike kaynaklarından ortaya çıkabilecek tehlikeler belirlenerek MEBBİS+İSGB modülü «KURUM RİSK DEĞERLENDİRME İŞLEMLERİ» ekranına giriş yapılacaktır.</a:t>
            </a:r>
          </a:p>
          <a:p>
            <a:pPr marL="18288" indent="0">
              <a:buNone/>
            </a:pPr>
            <a:endParaRPr lang="tr-TR" dirty="0"/>
          </a:p>
        </p:txBody>
      </p:sp>
    </p:spTree>
    <p:extLst>
      <p:ext uri="{BB962C8B-B14F-4D97-AF65-F5344CB8AC3E}">
        <p14:creationId xmlns:p14="http://schemas.microsoft.com/office/powerpoint/2010/main" val="1693862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lstStyle/>
          <a:p>
            <a:pPr marL="114300" indent="0">
              <a:buNone/>
            </a:pPr>
            <a:r>
              <a:rPr lang="tr-TR" dirty="0" smtClean="0"/>
              <a:t>01.01.2013 tarihinden itibaren  her okul/kurum için;</a:t>
            </a:r>
          </a:p>
          <a:p>
            <a:pPr>
              <a:buFont typeface="Wingdings" panose="05000000000000000000" pitchFamily="2" charset="2"/>
              <a:buChar char="§"/>
            </a:pPr>
            <a:r>
              <a:rPr lang="tr-TR" dirty="0" smtClean="0"/>
              <a:t>Tehlikeleri ve riskleri belirlenmiş olması</a:t>
            </a:r>
          </a:p>
          <a:p>
            <a:pPr>
              <a:buFont typeface="Wingdings" panose="05000000000000000000" pitchFamily="2" charset="2"/>
              <a:buChar char="§"/>
            </a:pPr>
            <a:r>
              <a:rPr lang="tr-TR" dirty="0" smtClean="0"/>
              <a:t>Analizlerin  yapılması ve derecelendirilmesi</a:t>
            </a:r>
          </a:p>
          <a:p>
            <a:pPr marL="114300" indent="0">
              <a:buNone/>
            </a:pPr>
            <a:endParaRPr lang="tr-TR" dirty="0" smtClean="0"/>
          </a:p>
          <a:p>
            <a:pPr marL="114300" indent="0">
              <a:buNone/>
            </a:pPr>
            <a:r>
              <a:rPr lang="tr-TR" dirty="0" smtClean="0"/>
              <a:t>Risk Değerlendirme ekibi tarafından yapılması gerekmektedir.</a:t>
            </a:r>
            <a:endParaRPr lang="tr-TR" dirty="0"/>
          </a:p>
        </p:txBody>
      </p:sp>
    </p:spTree>
    <p:extLst>
      <p:ext uri="{BB962C8B-B14F-4D97-AF65-F5344CB8AC3E}">
        <p14:creationId xmlns:p14="http://schemas.microsoft.com/office/powerpoint/2010/main" val="3020101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smtClean="0"/>
              <a:t>OKUL VE KURUMLARIMIZDA RİSK DEĞERLENDİRMESİ VE ANALİZİ SÜRECİNDE DİKKAT EDİLMESİ GEREKEN HUSUSLAR</a:t>
            </a:r>
            <a:endParaRPr lang="tr-TR" sz="2400" dirty="0"/>
          </a:p>
        </p:txBody>
      </p:sp>
      <p:sp>
        <p:nvSpPr>
          <p:cNvPr id="3" name="İçerik Yer Tutucusu 2"/>
          <p:cNvSpPr>
            <a:spLocks noGrp="1"/>
          </p:cNvSpPr>
          <p:nvPr>
            <p:ph idx="1"/>
          </p:nvPr>
        </p:nvSpPr>
        <p:spPr/>
        <p:txBody>
          <a:bodyPr/>
          <a:lstStyle/>
          <a:p>
            <a:pPr>
              <a:buClr>
                <a:srgbClr val="00B050"/>
              </a:buClr>
            </a:pPr>
            <a:r>
              <a:rPr lang="tr-TR" dirty="0" smtClean="0"/>
              <a:t>Risk Değerlendirme Ekiplerine </a:t>
            </a:r>
            <a:r>
              <a:rPr lang="tr-TR" b="1" dirty="0" smtClean="0"/>
              <a:t>İlçe İSG Büro Yöneticileri </a:t>
            </a:r>
            <a:r>
              <a:rPr lang="tr-TR" dirty="0" smtClean="0"/>
              <a:t>tarafından eğitim verilerek rehberlik yapılacaktır.</a:t>
            </a:r>
          </a:p>
          <a:p>
            <a:pPr marL="114300" indent="0">
              <a:buClr>
                <a:srgbClr val="00B050"/>
              </a:buClr>
              <a:buNone/>
            </a:pPr>
            <a:endParaRPr lang="tr-TR" dirty="0" smtClean="0"/>
          </a:p>
          <a:p>
            <a:pPr>
              <a:buClr>
                <a:srgbClr val="00B050"/>
              </a:buClr>
            </a:pPr>
            <a:r>
              <a:rPr lang="tr-TR" dirty="0" smtClean="0"/>
              <a:t>Okul ve kurumlarda iş güvenliği uzmanı ve/veya işyeri hekimi görevlendirmesi yapılmamış olması halinde risk değerlendirme işlemleri; aksatılmadan İlçe İSG Büro Yöneticileri nezaretinde , diğer ekip üyelerinin de katılımıyla herhangi bir aksamaya sebebiyet vermeden işveren/işveren vekili koordinesinde ivedilikle yapılır.</a:t>
            </a:r>
          </a:p>
          <a:p>
            <a:pPr marL="114300" indent="0">
              <a:buClr>
                <a:srgbClr val="00B050"/>
              </a:buClr>
              <a:buNone/>
            </a:pPr>
            <a:endParaRPr lang="tr-TR" dirty="0" smtClean="0"/>
          </a:p>
          <a:p>
            <a:pPr>
              <a:buClr>
                <a:srgbClr val="00B050"/>
              </a:buClr>
            </a:pPr>
            <a:r>
              <a:rPr lang="tr-TR" dirty="0" smtClean="0"/>
              <a:t>Risk değerlendirme iş ve işlemleri için kesinlikle firmalardan </a:t>
            </a:r>
            <a:r>
              <a:rPr lang="tr-TR" b="1" dirty="0" smtClean="0"/>
              <a:t>hizmet alımı yapılmamalıdır.</a:t>
            </a:r>
          </a:p>
          <a:p>
            <a:pPr>
              <a:buClr>
                <a:srgbClr val="0070C0"/>
              </a:buClr>
            </a:pPr>
            <a:endParaRPr lang="tr-TR" dirty="0"/>
          </a:p>
        </p:txBody>
      </p:sp>
    </p:spTree>
    <p:extLst>
      <p:ext uri="{BB962C8B-B14F-4D97-AF65-F5344CB8AC3E}">
        <p14:creationId xmlns:p14="http://schemas.microsoft.com/office/powerpoint/2010/main" val="11683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280920" cy="6480720"/>
          </a:xfrm>
        </p:spPr>
        <p:txBody>
          <a:bodyPr/>
          <a:lstStyle/>
          <a:p>
            <a:pPr>
              <a:buClr>
                <a:srgbClr val="00B050"/>
              </a:buClr>
            </a:pPr>
            <a:r>
              <a:rPr lang="tr-TR" dirty="0" smtClean="0"/>
              <a:t>Tespit edilmiş olan tehlikelerin her biri ayrı ayrı dikkate alınarak bu tehlikelerden kaynaklanabilecek risklere ait </a:t>
            </a:r>
            <a:r>
              <a:rPr lang="tr-TR" b="1" dirty="0" smtClean="0"/>
              <a:t>veri girişleri okul/kurum işveren/işveren vekili koordinasyonunda yapılmalıdır.</a:t>
            </a:r>
          </a:p>
          <a:p>
            <a:pPr marL="114300" indent="0">
              <a:buClr>
                <a:srgbClr val="00B050"/>
              </a:buClr>
              <a:buNone/>
            </a:pPr>
            <a:endParaRPr lang="tr-TR" b="1" dirty="0" smtClean="0"/>
          </a:p>
          <a:p>
            <a:pPr>
              <a:buClr>
                <a:srgbClr val="00B050"/>
              </a:buClr>
            </a:pPr>
            <a:r>
              <a:rPr lang="tr-TR" dirty="0" smtClean="0"/>
              <a:t>MEBBİS+İSGB modülüne girilen verilerin </a:t>
            </a:r>
            <a:r>
              <a:rPr lang="tr-TR" dirty="0" smtClean="0">
                <a:solidFill>
                  <a:srgbClr val="FF0000"/>
                </a:solidFill>
              </a:rPr>
              <a:t>idari ve hukuki bağlayıcılığı dikkate alınarak </a:t>
            </a:r>
            <a:r>
              <a:rPr lang="tr-TR" dirty="0" smtClean="0"/>
              <a:t>yetkilisinden başkası tarafından verilerdeki düzeltmelerin önlenmesi amacıyla her türlü düzeltme talepleri </a:t>
            </a:r>
            <a:r>
              <a:rPr lang="tr-TR" u="sng" dirty="0" smtClean="0"/>
              <a:t>İlçe İSG Büro Yöneticilerine yazılı olarak bildirilecektir.</a:t>
            </a:r>
          </a:p>
          <a:p>
            <a:pPr marL="114300" indent="0">
              <a:buClr>
                <a:srgbClr val="00B050"/>
              </a:buClr>
              <a:buNone/>
            </a:pPr>
            <a:endParaRPr lang="tr-TR" u="sng" dirty="0" smtClean="0"/>
          </a:p>
          <a:p>
            <a:pPr>
              <a:buClr>
                <a:srgbClr val="00B050"/>
              </a:buClr>
            </a:pPr>
            <a:r>
              <a:rPr lang="tr-TR" dirty="0" smtClean="0"/>
              <a:t>Okul/Kurumlar tarafından yazılı olarak talep edilen düzeltmeler İlçe İSG Büro Yöneticileri/İl İSG Koordinatörleri tarafından «Kurum Risk Değerlendirme Güncelleme» ekranından yapılacaktır.</a:t>
            </a:r>
          </a:p>
          <a:p>
            <a:pPr marL="114300" indent="0">
              <a:buClr>
                <a:srgbClr val="00B050"/>
              </a:buClr>
              <a:buNone/>
            </a:pPr>
            <a:endParaRPr lang="tr-TR" dirty="0" smtClean="0"/>
          </a:p>
          <a:p>
            <a:pPr>
              <a:buClr>
                <a:srgbClr val="00B050"/>
              </a:buClr>
            </a:pPr>
            <a:r>
              <a:rPr lang="tr-TR" dirty="0" smtClean="0"/>
              <a:t>Hukuki, idari iş ve işlemlerin bağlayıcılığı dikkate alınarak, </a:t>
            </a:r>
            <a:r>
              <a:rPr lang="tr-TR" dirty="0" err="1" smtClean="0"/>
              <a:t>termin</a:t>
            </a:r>
            <a:r>
              <a:rPr lang="tr-TR" dirty="0" smtClean="0"/>
              <a:t> süresi içinde sorumlu birimler tarafından gerekli düzeltici  ve önleyici kontrol tedbirleri alınarak düzenleme ve iyileştirmeler yapılmalıdır.</a:t>
            </a:r>
          </a:p>
          <a:p>
            <a:endParaRPr lang="tr-TR" b="1" dirty="0" smtClean="0"/>
          </a:p>
          <a:p>
            <a:endParaRPr lang="tr-TR" dirty="0"/>
          </a:p>
        </p:txBody>
      </p:sp>
    </p:spTree>
    <p:extLst>
      <p:ext uri="{BB962C8B-B14F-4D97-AF65-F5344CB8AC3E}">
        <p14:creationId xmlns:p14="http://schemas.microsoft.com/office/powerpoint/2010/main" val="2235422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208912" cy="6741368"/>
          </a:xfrm>
        </p:spPr>
        <p:txBody>
          <a:bodyPr/>
          <a:lstStyle/>
          <a:p>
            <a:r>
              <a:rPr lang="tr-TR" dirty="0" smtClean="0"/>
              <a:t>Veri girişlerindeki aksaklıklar veya tereddüt edilen hususların bulunması durumunda öncelikle İlçe İSG Büroları ile işbirliği yapılacaktır.</a:t>
            </a:r>
          </a:p>
          <a:p>
            <a:pPr marL="114300" indent="0">
              <a:buNone/>
            </a:pPr>
            <a:endParaRPr lang="tr-TR" dirty="0" smtClean="0"/>
          </a:p>
          <a:p>
            <a:r>
              <a:rPr lang="tr-TR" dirty="0" smtClean="0"/>
              <a:t>Okul/Kurum bilgilerindeki eksiklerin ve risk değerlendirme bilgilerinin; MEBBİS+İSG modülüne </a:t>
            </a:r>
            <a:r>
              <a:rPr lang="tr-TR" u="sng" dirty="0" smtClean="0"/>
              <a:t>herhangi bir yazışmaya gerek kalmadan girilmesi, </a:t>
            </a:r>
            <a:r>
              <a:rPr lang="tr-TR" dirty="0" smtClean="0">
                <a:solidFill>
                  <a:srgbClr val="FF0000"/>
                </a:solidFill>
              </a:rPr>
              <a:t>süresi içinde girilmeyen veri ve bilgiler </a:t>
            </a:r>
            <a:r>
              <a:rPr lang="tr-TR" dirty="0" smtClean="0"/>
              <a:t>ile </a:t>
            </a:r>
            <a:r>
              <a:rPr lang="tr-TR" dirty="0" smtClean="0">
                <a:solidFill>
                  <a:srgbClr val="FF0000"/>
                </a:solidFill>
              </a:rPr>
              <a:t>yanlış ve eksik girilen verilerin</a:t>
            </a:r>
            <a:r>
              <a:rPr lang="tr-TR" dirty="0" smtClean="0"/>
              <a:t> </a:t>
            </a:r>
            <a:r>
              <a:rPr lang="tr-TR" b="1" dirty="0" smtClean="0"/>
              <a:t>İşveren/İşveren vekili sorumluluğunda olduğu bilinmelidir.</a:t>
            </a:r>
          </a:p>
          <a:p>
            <a:pPr marL="114300" indent="0">
              <a:buNone/>
            </a:pPr>
            <a:endParaRPr lang="tr-TR" b="1" dirty="0" smtClean="0"/>
          </a:p>
          <a:p>
            <a:r>
              <a:rPr lang="tr-TR" dirty="0" smtClean="0"/>
              <a:t>Risk değerlendirme kayıtları sistem üzerinde tutulmalı, sadece bir nüshası Risk Değerlendirme Ekibi tarafından imzalanarak işverence muhafaza edilmelidir.</a:t>
            </a:r>
            <a:endParaRPr lang="tr-TR" dirty="0"/>
          </a:p>
        </p:txBody>
      </p:sp>
    </p:spTree>
    <p:extLst>
      <p:ext uri="{BB962C8B-B14F-4D97-AF65-F5344CB8AC3E}">
        <p14:creationId xmlns:p14="http://schemas.microsoft.com/office/powerpoint/2010/main" val="151373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136904" cy="1143000"/>
          </a:xfrm>
        </p:spPr>
        <p:txBody>
          <a:bodyPr/>
          <a:lstStyle/>
          <a:p>
            <a:r>
              <a:rPr lang="tr-TR" dirty="0" smtClean="0">
                <a:solidFill>
                  <a:srgbClr val="FF0000"/>
                </a:solidFill>
              </a:rPr>
              <a:t>RİSK DEĞERLENDİRME EKİBİNDE KİMLER VARDIR????</a:t>
            </a:r>
            <a:endParaRPr lang="tr-TR" dirty="0">
              <a:solidFill>
                <a:srgbClr val="FF0000"/>
              </a:solidFill>
            </a:endParaRPr>
          </a:p>
        </p:txBody>
      </p:sp>
      <p:sp>
        <p:nvSpPr>
          <p:cNvPr id="3" name="İçerik Yer Tutucusu 2"/>
          <p:cNvSpPr>
            <a:spLocks noGrp="1"/>
          </p:cNvSpPr>
          <p:nvPr>
            <p:ph idx="1"/>
          </p:nvPr>
        </p:nvSpPr>
        <p:spPr>
          <a:xfrm>
            <a:off x="251520" y="1628800"/>
            <a:ext cx="7825680" cy="4772000"/>
          </a:xfrm>
        </p:spPr>
        <p:txBody>
          <a:bodyPr>
            <a:normAutofit lnSpcReduction="10000"/>
          </a:bodyPr>
          <a:lstStyle/>
          <a:p>
            <a:pPr marL="114300" indent="0">
              <a:buNone/>
            </a:pPr>
            <a:r>
              <a:rPr lang="tr-TR" sz="3600" b="1" dirty="0" smtClean="0"/>
              <a:t>MEBBİS modülüne öncelikle Risk Değerlendirme Ekibi girişi yapılır ve kaydedilir.</a:t>
            </a:r>
          </a:p>
          <a:p>
            <a:pPr marL="114300" indent="0">
              <a:buNone/>
            </a:pPr>
            <a:endParaRPr lang="tr-TR" sz="3600" b="1" dirty="0" smtClean="0"/>
          </a:p>
          <a:p>
            <a:pPr marL="114300" indent="0">
              <a:buNone/>
            </a:pPr>
            <a:r>
              <a:rPr lang="tr-TR" sz="2800" b="1" dirty="0" smtClean="0"/>
              <a:t>1.İŞVEREN :    </a:t>
            </a:r>
            <a:r>
              <a:rPr lang="tr-TR" sz="2800" dirty="0" smtClean="0"/>
              <a:t>Okul Müdürü</a:t>
            </a:r>
          </a:p>
          <a:p>
            <a:pPr marL="114300" indent="0">
              <a:buNone/>
            </a:pPr>
            <a:r>
              <a:rPr lang="tr-TR" sz="2800" b="1" dirty="0" smtClean="0"/>
              <a:t>2.İŞVEREN VEKİLİ :  </a:t>
            </a:r>
            <a:r>
              <a:rPr lang="tr-TR" sz="2800" dirty="0" smtClean="0"/>
              <a:t>Müdür Yardımcısı</a:t>
            </a:r>
          </a:p>
          <a:p>
            <a:pPr marL="114300" indent="0">
              <a:buNone/>
            </a:pPr>
            <a:r>
              <a:rPr lang="tr-TR" sz="2800" b="1" dirty="0" smtClean="0"/>
              <a:t>3.ÇALIŞAN TEMSİLCİSİ</a:t>
            </a:r>
          </a:p>
          <a:p>
            <a:pPr marL="114300" indent="0">
              <a:buNone/>
            </a:pPr>
            <a:r>
              <a:rPr lang="tr-TR" sz="2800" b="1" dirty="0" smtClean="0"/>
              <a:t>4.BİLGİ SAHİBİ ÇALIŞAN</a:t>
            </a:r>
          </a:p>
          <a:p>
            <a:pPr marL="114300" indent="0">
              <a:buNone/>
            </a:pPr>
            <a:r>
              <a:rPr lang="tr-TR" sz="2800" b="1" dirty="0" smtClean="0"/>
              <a:t>5.DESTEK ELEMANI</a:t>
            </a:r>
            <a:endParaRPr lang="tr-TR" sz="2800" b="1" dirty="0"/>
          </a:p>
        </p:txBody>
      </p:sp>
    </p:spTree>
    <p:extLst>
      <p:ext uri="{BB962C8B-B14F-4D97-AF65-F5344CB8AC3E}">
        <p14:creationId xmlns:p14="http://schemas.microsoft.com/office/powerpoint/2010/main" val="3371820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ÇALIŞAN TEMSİLCİSİ</a:t>
            </a:r>
            <a:endParaRPr lang="tr-TR" dirty="0">
              <a:solidFill>
                <a:srgbClr val="FF0000"/>
              </a:solidFill>
            </a:endParaRPr>
          </a:p>
        </p:txBody>
      </p:sp>
      <p:sp>
        <p:nvSpPr>
          <p:cNvPr id="3" name="İçerik Yer Tutucusu 2"/>
          <p:cNvSpPr>
            <a:spLocks noGrp="1"/>
          </p:cNvSpPr>
          <p:nvPr>
            <p:ph idx="1"/>
          </p:nvPr>
        </p:nvSpPr>
        <p:spPr/>
        <p:txBody>
          <a:bodyPr/>
          <a:lstStyle/>
          <a:p>
            <a:r>
              <a:rPr lang="tr-TR" dirty="0"/>
              <a:t>1) Çalışan temsilcisi; iş sağlığı ve güvenliği ile ilgili çalışmalara katılma, çalışmaları izleme, tehlike kaynağının yok edilmesi veya tehlikeden kaynaklanan riskin azaltılması için tedbir alınmasını isteme, tekliflerde bulunma ve benzeri konularda çalışanları temsil etmeye yetkilidir.</a:t>
            </a:r>
          </a:p>
          <a:p>
            <a:r>
              <a:rPr lang="tr-TR" dirty="0" smtClean="0"/>
              <a:t>2</a:t>
            </a:r>
            <a:r>
              <a:rPr lang="tr-TR" dirty="0"/>
              <a:t>) Görevini yürütmesi nedeniyle, çalışan temsilcisinin hakları kısıtlanamaz.</a:t>
            </a:r>
          </a:p>
          <a:p>
            <a:r>
              <a:rPr lang="tr-TR" dirty="0" smtClean="0"/>
              <a:t>3</a:t>
            </a:r>
            <a:r>
              <a:rPr lang="tr-TR" dirty="0"/>
              <a:t>) Çalışan temsilcisi görevi gereği işverenin veya işyerinin mesleki sırları ile gördüğü, öğrendiği hususları ve çalışanlara ait özel bilgileri gizli tutmakla yükümlüdür.</a:t>
            </a:r>
          </a:p>
          <a:p>
            <a:endParaRPr lang="tr-TR" dirty="0"/>
          </a:p>
        </p:txBody>
      </p:sp>
    </p:spTree>
    <p:extLst>
      <p:ext uri="{BB962C8B-B14F-4D97-AF65-F5344CB8AC3E}">
        <p14:creationId xmlns:p14="http://schemas.microsoft.com/office/powerpoint/2010/main" val="3840576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28600"/>
            <a:ext cx="7620000" cy="6172200"/>
          </a:xfrm>
        </p:spPr>
        <p:txBody>
          <a:bodyPr/>
          <a:lstStyle/>
          <a:p>
            <a:pPr indent="-342900" fontAlgn="base">
              <a:spcBef>
                <a:spcPct val="0"/>
              </a:spcBef>
              <a:spcAft>
                <a:spcPct val="0"/>
              </a:spcAft>
              <a:buClrTx/>
            </a:pPr>
            <a:r>
              <a:rPr lang="tr-TR" altLang="tr-TR" sz="2400" dirty="0">
                <a:solidFill>
                  <a:srgbClr val="000000"/>
                </a:solidFill>
                <a:latin typeface="Times New Roman" pitchFamily="18" charset="0"/>
                <a:cs typeface="Times New Roman" pitchFamily="18" charset="0"/>
              </a:rPr>
              <a:t>Bir çalışanın çalışan temsilcisi olabilmesi için </a:t>
            </a:r>
            <a:r>
              <a:rPr lang="tr-TR" altLang="tr-TR" sz="2400" dirty="0" smtClean="0">
                <a:solidFill>
                  <a:srgbClr val="000000"/>
                </a:solidFill>
                <a:latin typeface="Times New Roman" pitchFamily="18" charset="0"/>
                <a:cs typeface="Times New Roman" pitchFamily="18" charset="0"/>
              </a:rPr>
              <a:t>;</a:t>
            </a:r>
          </a:p>
          <a:p>
            <a:pPr marL="0" lvl="0" indent="358775" fontAlgn="base">
              <a:spcBef>
                <a:spcPct val="0"/>
              </a:spcBef>
              <a:spcAft>
                <a:spcPct val="0"/>
              </a:spcAft>
              <a:buClrTx/>
              <a:buNone/>
            </a:pPr>
            <a:r>
              <a:rPr lang="tr-TR" altLang="tr-TR" sz="2400" dirty="0" smtClean="0">
                <a:solidFill>
                  <a:srgbClr val="000000"/>
                </a:solidFill>
                <a:latin typeface="Times New Roman" pitchFamily="18" charset="0"/>
                <a:cs typeface="Times New Roman" pitchFamily="18" charset="0"/>
              </a:rPr>
              <a:t>a</a:t>
            </a:r>
            <a:r>
              <a:rPr lang="tr-TR" altLang="tr-TR" sz="2400" dirty="0">
                <a:solidFill>
                  <a:srgbClr val="000000"/>
                </a:solidFill>
                <a:latin typeface="Times New Roman" pitchFamily="18" charset="0"/>
                <a:cs typeface="Times New Roman" pitchFamily="18" charset="0"/>
              </a:rPr>
              <a:t>) İşyerinin tam süreli daimi çalışanı olması,</a:t>
            </a:r>
            <a:endParaRPr lang="tr-TR" altLang="tr-TR" sz="2000" dirty="0">
              <a:latin typeface="Arial" pitchFamily="34" charset="0"/>
              <a:cs typeface="Arial" pitchFamily="34" charset="0"/>
            </a:endParaRPr>
          </a:p>
          <a:p>
            <a:pPr marL="0" lvl="0" indent="358775" eaLnBrk="0" fontAlgn="base" hangingPunct="0">
              <a:spcBef>
                <a:spcPct val="0"/>
              </a:spcBef>
              <a:spcAft>
                <a:spcPct val="0"/>
              </a:spcAft>
              <a:buClrTx/>
              <a:buNone/>
            </a:pPr>
            <a:r>
              <a:rPr lang="tr-TR" altLang="tr-TR" sz="2400" dirty="0">
                <a:solidFill>
                  <a:srgbClr val="000000"/>
                </a:solidFill>
                <a:latin typeface="Times New Roman" pitchFamily="18" charset="0"/>
                <a:cs typeface="Times New Roman" pitchFamily="18" charset="0"/>
              </a:rPr>
              <a:t>b) En az 3 yıllık iş deneyiminin bulunması,</a:t>
            </a:r>
            <a:endParaRPr lang="tr-TR" altLang="tr-TR" sz="2000" dirty="0">
              <a:latin typeface="Arial" pitchFamily="34" charset="0"/>
              <a:cs typeface="Arial" pitchFamily="34" charset="0"/>
            </a:endParaRPr>
          </a:p>
          <a:p>
            <a:pPr marL="0" lvl="0" indent="358775" eaLnBrk="0" fontAlgn="base" hangingPunct="0">
              <a:spcBef>
                <a:spcPct val="0"/>
              </a:spcBef>
              <a:spcAft>
                <a:spcPct val="0"/>
              </a:spcAft>
              <a:buClrTx/>
              <a:buNone/>
            </a:pPr>
            <a:r>
              <a:rPr lang="tr-TR" altLang="tr-TR" sz="2400" dirty="0">
                <a:solidFill>
                  <a:srgbClr val="000000"/>
                </a:solidFill>
                <a:latin typeface="Times New Roman" pitchFamily="18" charset="0"/>
                <a:cs typeface="Times New Roman" pitchFamily="18" charset="0"/>
              </a:rPr>
              <a:t>c) En az ortaokul düzeyinde öğrenim görmüş </a:t>
            </a:r>
            <a:r>
              <a:rPr lang="tr-TR" altLang="tr-TR" sz="2400" dirty="0" smtClean="0">
                <a:solidFill>
                  <a:srgbClr val="000000"/>
                </a:solidFill>
                <a:latin typeface="Times New Roman" pitchFamily="18" charset="0"/>
                <a:cs typeface="Times New Roman" pitchFamily="18" charset="0"/>
              </a:rPr>
              <a:t>olması gerekir.</a:t>
            </a:r>
          </a:p>
          <a:p>
            <a:pPr marL="0" lvl="0" indent="358775" eaLnBrk="0" fontAlgn="base" hangingPunct="0">
              <a:spcBef>
                <a:spcPct val="0"/>
              </a:spcBef>
              <a:spcAft>
                <a:spcPct val="0"/>
              </a:spcAft>
              <a:buClrTx/>
              <a:buNone/>
            </a:pPr>
            <a:endParaRPr lang="tr-TR" sz="2400" dirty="0">
              <a:solidFill>
                <a:srgbClr val="000000"/>
              </a:solidFill>
              <a:latin typeface="Times New Roman" pitchFamily="18" charset="0"/>
              <a:cs typeface="Times New Roman" pitchFamily="18" charset="0"/>
            </a:endParaRPr>
          </a:p>
          <a:p>
            <a:pPr indent="-342900" eaLnBrk="0" fontAlgn="base" hangingPunct="0">
              <a:spcBef>
                <a:spcPct val="0"/>
              </a:spcBef>
              <a:spcAft>
                <a:spcPct val="0"/>
              </a:spcAft>
              <a:buClrTx/>
            </a:pPr>
            <a:r>
              <a:rPr lang="tr-TR" sz="2400" dirty="0" smtClean="0">
                <a:solidFill>
                  <a:srgbClr val="000000"/>
                </a:solidFill>
                <a:latin typeface="Times New Roman" pitchFamily="18" charset="0"/>
                <a:cs typeface="Times New Roman" pitchFamily="18" charset="0"/>
              </a:rPr>
              <a:t>Çalışan temsilcileri seçimle ya da atama yoluyla belirlenir.</a:t>
            </a:r>
          </a:p>
          <a:p>
            <a:pPr marL="0" indent="0" eaLnBrk="0" fontAlgn="base" hangingPunct="0">
              <a:spcBef>
                <a:spcPct val="0"/>
              </a:spcBef>
              <a:spcAft>
                <a:spcPct val="0"/>
              </a:spcAft>
              <a:buClrTx/>
              <a:buNone/>
            </a:pPr>
            <a:endParaRPr lang="tr-TR" sz="2400" dirty="0" smtClean="0">
              <a:solidFill>
                <a:srgbClr val="000000"/>
              </a:solidFill>
              <a:latin typeface="Times New Roman" pitchFamily="18" charset="0"/>
              <a:cs typeface="Times New Roman" pitchFamily="18" charset="0"/>
            </a:endParaRPr>
          </a:p>
          <a:p>
            <a:r>
              <a:rPr lang="tr-TR" dirty="0" smtClean="0"/>
              <a:t>2-50 çalışanı </a:t>
            </a:r>
            <a:r>
              <a:rPr lang="tr-TR" dirty="0"/>
              <a:t>bulunan işyerlerinde </a:t>
            </a:r>
            <a:r>
              <a:rPr lang="tr-TR" dirty="0" smtClean="0"/>
              <a:t>bir ; 51-100 </a:t>
            </a:r>
            <a:r>
              <a:rPr lang="tr-TR" dirty="0"/>
              <a:t>çalışanı bulunan işyerlerinde </a:t>
            </a:r>
            <a:r>
              <a:rPr lang="tr-TR" dirty="0" smtClean="0"/>
              <a:t>iki çalışan temsilcisi seçilir.</a:t>
            </a:r>
            <a:endParaRPr lang="tr-TR" dirty="0"/>
          </a:p>
          <a:p>
            <a:pPr indent="-342900" eaLnBrk="0" fontAlgn="base" hangingPunct="0">
              <a:spcBef>
                <a:spcPct val="0"/>
              </a:spcBef>
              <a:spcAft>
                <a:spcPct val="0"/>
              </a:spcAft>
              <a:buClrTx/>
            </a:pPr>
            <a:endParaRPr lang="tr-TR" dirty="0"/>
          </a:p>
        </p:txBody>
      </p:sp>
      <p:sp>
        <p:nvSpPr>
          <p:cNvPr id="4" name="Rectangle 1"/>
          <p:cNvSpPr>
            <a:spLocks noChangeArrowheads="1"/>
          </p:cNvSpPr>
          <p:nvPr/>
        </p:nvSpPr>
        <p:spPr bwMode="auto">
          <a:xfrm>
            <a:off x="0" y="113184"/>
            <a:ext cx="60785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58775"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358775" algn="l" defTabSz="914400" rtl="0" eaLnBrk="1" fontAlgn="base" latinLnBrk="0" hangingPunct="1">
              <a:lnSpc>
                <a:spcPct val="100000"/>
              </a:lnSpc>
              <a:spcBef>
                <a:spcPct val="0"/>
              </a:spcBef>
              <a:spcAft>
                <a:spcPct val="0"/>
              </a:spcAft>
              <a:buClrTx/>
              <a:buSzTx/>
              <a:buFontTx/>
              <a:buNone/>
              <a:tabLst/>
            </a:pPr>
            <a:r>
              <a:rPr kumimoji="0" lang="tr-TR" altLang="tr-TR" sz="900" b="0" i="0" u="none" strike="noStrike" cap="none" normalizeH="0" baseline="0" dirty="0" smtClean="0">
                <a:ln>
                  <a:noFill/>
                </a:ln>
                <a:solidFill>
                  <a:srgbClr val="000000"/>
                </a:solidFill>
                <a:effectLst/>
                <a:latin typeface="Times New Roman" pitchFamily="18" charset="0"/>
                <a:cs typeface="Times New Roman" pitchFamily="18" charset="0"/>
              </a:rPr>
              <a:t>ı.</a:t>
            </a: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64515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130</TotalTime>
  <Words>558</Words>
  <Application>Microsoft Office PowerPoint</Application>
  <PresentationFormat>Ekran Gösterisi (4:3)</PresentationFormat>
  <Paragraphs>64</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Calibri</vt:lpstr>
      <vt:lpstr>Cambria</vt:lpstr>
      <vt:lpstr>Times New Roman</vt:lpstr>
      <vt:lpstr>Wingdings</vt:lpstr>
      <vt:lpstr>Bitişiklik</vt:lpstr>
      <vt:lpstr>OKUL/KURUM RİSK DEĞERLENDİRME VERİ GİRİŞLERİ</vt:lpstr>
      <vt:lpstr>PowerPoint Sunusu</vt:lpstr>
      <vt:lpstr>PowerPoint Sunusu</vt:lpstr>
      <vt:lpstr>OKUL VE KURUMLARIMIZDA RİSK DEĞERLENDİRMESİ VE ANALİZİ SÜRECİNDE DİKKAT EDİLMESİ GEREKEN HUSUSLAR</vt:lpstr>
      <vt:lpstr>PowerPoint Sunusu</vt:lpstr>
      <vt:lpstr>PowerPoint Sunusu</vt:lpstr>
      <vt:lpstr>RİSK DEĞERLENDİRME EKİBİNDE KİMLER VARDIR????</vt:lpstr>
      <vt:lpstr>ÇALIŞAN TEMSİLCİSİ</vt:lpstr>
      <vt:lpstr>PowerPoint Sunusu</vt:lpstr>
      <vt:lpstr>BİLGİ SAHİBİ ÇALIŞAN</vt:lpstr>
      <vt:lpstr>DESTEK ELEMANI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OKUL/KURUM RİSK DEĞERLENDİRME VERİ GİRİŞLERİ</dc:title>
  <dc:creator>meb1</dc:creator>
  <cp:lastModifiedBy>Hakan KARATAS</cp:lastModifiedBy>
  <cp:revision>20</cp:revision>
  <cp:lastPrinted>2016-10-31T12:50:58Z</cp:lastPrinted>
  <dcterms:created xsi:type="dcterms:W3CDTF">2016-10-31T09:16:15Z</dcterms:created>
  <dcterms:modified xsi:type="dcterms:W3CDTF">2017-08-01T09:10:33Z</dcterms:modified>
</cp:coreProperties>
</file>